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0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9" r:id="rId3"/>
    <p:sldId id="264" r:id="rId4"/>
    <p:sldId id="270" r:id="rId5"/>
    <p:sldId id="276" r:id="rId6"/>
    <p:sldId id="280" r:id="rId7"/>
    <p:sldId id="257" r:id="rId8"/>
    <p:sldId id="258" r:id="rId9"/>
    <p:sldId id="260" r:id="rId10"/>
    <p:sldId id="261" r:id="rId11"/>
    <p:sldId id="262" r:id="rId12"/>
    <p:sldId id="263" r:id="rId13"/>
    <p:sldId id="265" r:id="rId14"/>
    <p:sldId id="267" r:id="rId15"/>
    <p:sldId id="268" r:id="rId16"/>
    <p:sldId id="266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64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8FB19-9934-2B4E-A1BF-5AACD068828C}" type="datetimeFigureOut">
              <a:rPr lang="en-US" smtClean="0"/>
              <a:t>7/10/13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925F1-F477-6F48-818F-223DD18CF6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252D-5325-C749-A8A9-F11267FF2CD9}" type="datetimeFigureOut">
              <a:rPr lang="en-US" smtClean="0"/>
              <a:t>7/10/13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1DA21-7F7E-274A-9BCE-DBB8D32D67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604A-DDD4-4BE5-9F0F-C50D317D16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CDC72E-4388-BE45-9AAA-F58AF3CA7837}" type="datetimeFigureOut">
              <a:rPr lang="en-US" smtClean="0"/>
              <a:pPr/>
              <a:t>7/10/13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A09891-168E-5946-BB9E-E57BFA019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doctorsofthedarkside.com/ethicsstudyguide/*http://solitaryconfinement.org/uploads/SpecRapTortureAug2011.pd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484"/>
            <a:ext cx="7772400" cy="904449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Dual Loyalty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+mj-lt"/>
                <a:cs typeface="Calibri"/>
              </a:rPr>
              <a:t>When the health care professional has duties </a:t>
            </a:r>
            <a:r>
              <a:rPr lang="en-US" sz="6000" i="1" dirty="0" smtClean="0">
                <a:latin typeface="+mj-lt"/>
                <a:cs typeface="Calibri"/>
              </a:rPr>
              <a:t>both</a:t>
            </a:r>
            <a:r>
              <a:rPr lang="en-US" sz="6000" dirty="0" smtClean="0">
                <a:latin typeface="+mj-lt"/>
                <a:cs typeface="Calibri"/>
              </a:rPr>
              <a:t> to the person being treated or evaluated and to</a:t>
            </a:r>
            <a:r>
              <a:rPr lang="en-US" sz="6000" dirty="0" smtClean="0">
                <a:latin typeface="+mj-lt"/>
                <a:cs typeface="Calibri"/>
              </a:rPr>
              <a:t> an authority such </a:t>
            </a:r>
            <a:r>
              <a:rPr lang="en-US" sz="6000" dirty="0" smtClean="0">
                <a:latin typeface="+mj-lt"/>
                <a:cs typeface="Calibri"/>
              </a:rPr>
              <a:t>as a military </a:t>
            </a:r>
            <a:r>
              <a:rPr lang="en-US" sz="6000" dirty="0" smtClean="0">
                <a:latin typeface="+mj-lt"/>
                <a:cs typeface="Calibri"/>
              </a:rPr>
              <a:t>command.</a:t>
            </a:r>
            <a:endParaRPr lang="en-US" sz="6000" dirty="0">
              <a:latin typeface="+mj-lt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Dual Loyalty Conflict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A 2</a:t>
            </a:r>
          </a:p>
          <a:p>
            <a:r>
              <a:rPr lang="en-US" sz="4000" dirty="0" smtClean="0"/>
              <a:t>+ Doctor ordered to force feed prisoners against their will.</a:t>
            </a:r>
          </a:p>
          <a:p>
            <a:r>
              <a:rPr lang="en-US" sz="4000" dirty="0" smtClean="0"/>
              <a:t>+ Health insurance doctor required to disallow claims for emerging therapies.</a:t>
            </a:r>
          </a:p>
          <a:p>
            <a:r>
              <a:rPr lang="en-US" sz="4000" dirty="0" smtClean="0"/>
              <a:t>+ Researcher working for company minimizing disclosure of drug risks.</a:t>
            </a:r>
            <a:endParaRPr lang="en-US" sz="4000" dirty="0">
              <a:latin typeface="+mj-lt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1747747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resolving Loyalty Conflicts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67543"/>
            <a:ext cx="9144000" cy="7585216"/>
          </a:xfrm>
        </p:spPr>
        <p:txBody>
          <a:bodyPr>
            <a:no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Q 3</a:t>
            </a:r>
          </a:p>
          <a:p>
            <a:r>
              <a:rPr lang="en-US" sz="4000" dirty="0" smtClean="0"/>
              <a:t>Give an example of dealing with a dual loyalty conflict by addressing it before treatment starts.</a:t>
            </a:r>
            <a:endParaRPr lang="en-US" sz="4000" dirty="0">
              <a:latin typeface="+mj-lt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1579088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resolving Loyalty Conflicts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36991"/>
            <a:ext cx="9144000" cy="7515768"/>
          </a:xfrm>
        </p:spPr>
        <p:txBody>
          <a:bodyPr>
            <a:noAutofit/>
          </a:bodyPr>
          <a:lstStyle/>
          <a:p>
            <a:r>
              <a:rPr lang="en-US" sz="4400" dirty="0" smtClean="0"/>
              <a:t>A 3</a:t>
            </a:r>
          </a:p>
          <a:p>
            <a:r>
              <a:rPr lang="en-US" sz="4000" dirty="0" smtClean="0"/>
              <a:t>+A prison doctor explains</a:t>
            </a:r>
            <a:r>
              <a:rPr lang="en-US" sz="4000" dirty="0" smtClean="0"/>
              <a:t> that he</a:t>
            </a:r>
            <a:r>
              <a:rPr lang="en-US" sz="4000" dirty="0" smtClean="0"/>
              <a:t>/</a:t>
            </a:r>
            <a:r>
              <a:rPr lang="en-US" sz="4000" dirty="0" smtClean="0"/>
              <a:t>she  </a:t>
            </a:r>
            <a:r>
              <a:rPr lang="en-US" sz="4000" dirty="0" smtClean="0"/>
              <a:t>must report information</a:t>
            </a:r>
            <a:r>
              <a:rPr lang="en-US" sz="4000" dirty="0" smtClean="0"/>
              <a:t> important for maintaining inmate or staff safety. </a:t>
            </a:r>
          </a:p>
          <a:p>
            <a:r>
              <a:rPr lang="en-US" sz="4000" dirty="0" smtClean="0"/>
              <a:t>+A psychotherapist in private practice explains how insurance reporting may affect confidentiality.</a:t>
            </a:r>
            <a:endParaRPr lang="en-US" sz="4000" dirty="0">
              <a:latin typeface="+mj-lt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Duty to disobey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Q 4 A</a:t>
            </a:r>
          </a:p>
          <a:p>
            <a:r>
              <a:rPr lang="en-US" sz="4400" dirty="0" smtClean="0"/>
              <a:t>Is a military doctor ethically required to disobey when ordered to threaten a prisoner with injection of a psychoactive drug that will not actually be administered?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Duty to disobey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Q 4 B</a:t>
            </a:r>
          </a:p>
          <a:p>
            <a:r>
              <a:rPr lang="en-US" sz="4400" dirty="0" smtClean="0"/>
              <a:t>Is a military doctor ethically required to disobey when ordered to inject a harmless bolus of saline to a prisoner who fears he is receiving a lethal injection?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Duty to disobey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Q 4 C</a:t>
            </a:r>
          </a:p>
          <a:p>
            <a:r>
              <a:rPr lang="en-US" sz="4400" dirty="0" smtClean="0"/>
              <a:t>Is a military doctor ethically required to disobey when ordered to inject a lethal drug into a prisoner?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Duty to disobey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endParaRPr lang="en-US" sz="4400" b="1" dirty="0" smtClean="0"/>
          </a:p>
          <a:p>
            <a:r>
              <a:rPr lang="en-US" sz="4400" dirty="0" smtClean="0"/>
              <a:t>A </a:t>
            </a:r>
            <a:r>
              <a:rPr lang="en-US" sz="4400" dirty="0" smtClean="0"/>
              <a:t>4 A, B, C</a:t>
            </a:r>
          </a:p>
          <a:p>
            <a:endParaRPr lang="en-US" sz="4400" dirty="0" smtClean="0"/>
          </a:p>
          <a:p>
            <a:r>
              <a:rPr lang="en-US" sz="4400" dirty="0" smtClean="0"/>
              <a:t>All </a:t>
            </a:r>
            <a:r>
              <a:rPr lang="en-US" sz="4400" dirty="0" smtClean="0"/>
              <a:t>of the Above</a:t>
            </a:r>
            <a:endParaRPr lang="en-US" sz="4400" dirty="0" smtClean="0"/>
          </a:p>
          <a:p>
            <a:r>
              <a:rPr lang="en-US" sz="4400" dirty="0" smtClean="0"/>
              <a:t>m</a:t>
            </a:r>
            <a:r>
              <a:rPr lang="en-US" sz="4400" dirty="0" smtClean="0"/>
              <a:t>ust </a:t>
            </a:r>
            <a:r>
              <a:rPr lang="en-US" sz="4400" dirty="0" smtClean="0"/>
              <a:t>be </a:t>
            </a:r>
            <a:r>
              <a:rPr lang="en-US" sz="4400" dirty="0" smtClean="0"/>
              <a:t>disobeyed</a:t>
            </a:r>
            <a:endParaRPr lang="en-US" sz="4400" b="1" dirty="0" smtClean="0"/>
          </a:p>
          <a:p>
            <a:r>
              <a:rPr lang="en-US" sz="1800" b="1" dirty="0" smtClean="0"/>
              <a:t>			Adapted from </a:t>
            </a:r>
            <a:r>
              <a:rPr lang="en-US" sz="1800" i="1" dirty="0" smtClean="0"/>
              <a:t>J. Wesley Boyd, et al, (2007)</a:t>
            </a:r>
            <a:r>
              <a:rPr lang="en-US" sz="4400" i="1" dirty="0" smtClean="0"/>
              <a:t> </a:t>
            </a:r>
            <a:endParaRPr lang="en-US" sz="4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118224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Assessing torture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endParaRPr lang="en-US" sz="4400" dirty="0" smtClean="0"/>
          </a:p>
          <a:p>
            <a:r>
              <a:rPr lang="en-US" sz="4400" dirty="0" smtClean="0"/>
              <a:t>Q  5</a:t>
            </a:r>
          </a:p>
          <a:p>
            <a:r>
              <a:rPr lang="en-US" sz="4400" dirty="0" smtClean="0"/>
              <a:t>When do you think solitary confinement is torture? </a:t>
            </a:r>
            <a:endParaRPr lang="en-US" sz="44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18265"/>
            <a:ext cx="8592110" cy="783772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Assessing torture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40933"/>
            <a:ext cx="9144001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A  5 a</a:t>
            </a:r>
          </a:p>
          <a:p>
            <a:endParaRPr lang="en-US" sz="2600" b="1" dirty="0" smtClean="0"/>
          </a:p>
          <a:p>
            <a:r>
              <a:rPr lang="en-US" sz="3600" dirty="0" smtClean="0"/>
              <a:t>The United Nations </a:t>
            </a:r>
            <a:r>
              <a:rPr lang="en-US" sz="3600" dirty="0" err="1" smtClean="0"/>
              <a:t>Rapporteur</a:t>
            </a:r>
            <a:r>
              <a:rPr lang="en-US" sz="3600" dirty="0" smtClean="0"/>
              <a:t> on Torture has declared that Solitary Confinement </a:t>
            </a:r>
          </a:p>
          <a:p>
            <a:r>
              <a:rPr lang="en-US" sz="3600" dirty="0" smtClean="0"/>
              <a:t>+ can amount to torture for juveniles and persons with mental disabilities and should be abolished for them </a:t>
            </a:r>
          </a:p>
          <a:p>
            <a:endParaRPr lang="en-US" sz="3600" b="1" dirty="0" smtClean="0"/>
          </a:p>
          <a:p>
            <a:endParaRPr lang="en-US" sz="3600" b="1" dirty="0" smtClean="0"/>
          </a:p>
          <a:p>
            <a:endParaRPr lang="en-US" sz="3600" b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18265"/>
            <a:ext cx="8592110" cy="783772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Assessing torture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40933"/>
            <a:ext cx="9144001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A  5 </a:t>
            </a:r>
            <a:r>
              <a:rPr lang="en-US" sz="4400" dirty="0" err="1" smtClean="0"/>
              <a:t>b</a:t>
            </a:r>
            <a:endParaRPr lang="en-US" sz="4400" dirty="0" smtClean="0"/>
          </a:p>
          <a:p>
            <a:endParaRPr lang="en-US" sz="2600" b="1" dirty="0" smtClean="0"/>
          </a:p>
          <a:p>
            <a:r>
              <a:rPr lang="en-US" sz="3600" dirty="0" smtClean="0"/>
              <a:t>The United Nations </a:t>
            </a:r>
            <a:r>
              <a:rPr lang="en-US" sz="3600" dirty="0" err="1" smtClean="0"/>
              <a:t>Rapporteur</a:t>
            </a:r>
            <a:r>
              <a:rPr lang="en-US" sz="3600" dirty="0" smtClean="0"/>
              <a:t> on Torture has declared that Solitary Confinement</a:t>
            </a:r>
          </a:p>
          <a:p>
            <a:r>
              <a:rPr lang="en-US" sz="3600" dirty="0" smtClean="0"/>
              <a:t>+ can be a breach of article 1 or 16 of Convention against Torture depending on reasons, conditions, length  </a:t>
            </a:r>
          </a:p>
          <a:p>
            <a:endParaRPr lang="en-US" sz="36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Dual Loyalty Conflict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endParaRPr lang="en-US" sz="6000" dirty="0" smtClean="0"/>
          </a:p>
          <a:p>
            <a:r>
              <a:rPr lang="en-US" sz="6000" dirty="0" smtClean="0"/>
              <a:t>When a superior gives a health care professional an order that conflicts with ethical practice.</a:t>
            </a:r>
            <a:endParaRPr lang="en-US" sz="6000" dirty="0">
              <a:latin typeface="+mj-lt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18265"/>
            <a:ext cx="8592110" cy="783772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Assessing torture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40933"/>
            <a:ext cx="9144001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A  5 </a:t>
            </a:r>
            <a:r>
              <a:rPr lang="en-US" sz="4400" dirty="0" err="1" smtClean="0"/>
              <a:t>c</a:t>
            </a:r>
            <a:endParaRPr lang="en-US" sz="4400" dirty="0" smtClean="0"/>
          </a:p>
          <a:p>
            <a:r>
              <a:rPr lang="en-US" sz="3200" dirty="0" smtClean="0"/>
              <a:t>The United Nations </a:t>
            </a:r>
            <a:r>
              <a:rPr lang="en-US" sz="3200" dirty="0" err="1" smtClean="0"/>
              <a:t>Rapporteur</a:t>
            </a:r>
            <a:r>
              <a:rPr lang="en-US" sz="3200" dirty="0" smtClean="0"/>
              <a:t> on Torture has declared that Solitary Confinement</a:t>
            </a:r>
          </a:p>
          <a:p>
            <a:r>
              <a:rPr lang="en-US" sz="4400" dirty="0" smtClean="0"/>
              <a:t>+ should be used only in very</a:t>
            </a:r>
          </a:p>
          <a:p>
            <a:r>
              <a:rPr lang="en-US" sz="4400" dirty="0" smtClean="0"/>
              <a:t>exceptional circumstances for as short a time as possible, and with numerous safeguards or it can become abusive*</a:t>
            </a:r>
          </a:p>
          <a:p>
            <a:r>
              <a:rPr lang="en-US" sz="1200" b="1" i="1" dirty="0" smtClean="0">
                <a:hlinkClick r:id="rId2"/>
              </a:rPr>
              <a:t>http://solitaryconfinement.org/uploads/SpecRapTortureAug2011.pdf</a:t>
            </a:r>
            <a:endParaRPr lang="en-US" sz="1200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486137"/>
            <a:ext cx="8592110" cy="8730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to report abuse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40933"/>
            <a:ext cx="9144001" cy="8011826"/>
          </a:xfrm>
        </p:spPr>
        <p:txBody>
          <a:bodyPr>
            <a:noAutofit/>
          </a:bodyPr>
          <a:lstStyle/>
          <a:p>
            <a:endParaRPr lang="en-US" sz="1200" b="1" dirty="0" smtClean="0"/>
          </a:p>
          <a:p>
            <a:endParaRPr lang="en-US" sz="1200" b="1" dirty="0" smtClean="0"/>
          </a:p>
          <a:p>
            <a:r>
              <a:rPr lang="en-US" sz="4400" dirty="0" smtClean="0"/>
              <a:t>Q 6</a:t>
            </a:r>
            <a:r>
              <a:rPr lang="en-US" sz="4400" dirty="0" smtClean="0"/>
              <a:t> A</a:t>
            </a:r>
          </a:p>
          <a:p>
            <a:r>
              <a:rPr lang="en-US" sz="4400" dirty="0" smtClean="0"/>
              <a:t>Would this procedure be an effective way to report abuse in a military prison and why?</a:t>
            </a:r>
          </a:p>
          <a:p>
            <a:r>
              <a:rPr lang="en-US" sz="4400" dirty="0" smtClean="0"/>
              <a:t>+ Report to the Army Inspector General.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486137"/>
            <a:ext cx="8592110" cy="8730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to report abuse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40933"/>
            <a:ext cx="9144001" cy="8011826"/>
          </a:xfrm>
        </p:spPr>
        <p:txBody>
          <a:bodyPr>
            <a:noAutofit/>
          </a:bodyPr>
          <a:lstStyle/>
          <a:p>
            <a:endParaRPr lang="en-US" sz="1200" b="1" dirty="0" smtClean="0"/>
          </a:p>
          <a:p>
            <a:endParaRPr lang="en-US" sz="1200" b="1" dirty="0" smtClean="0"/>
          </a:p>
          <a:p>
            <a:r>
              <a:rPr lang="en-US" sz="4400" dirty="0" smtClean="0"/>
              <a:t>Q 6</a:t>
            </a:r>
            <a:r>
              <a:rPr lang="en-US" sz="4400" dirty="0" smtClean="0"/>
              <a:t> B</a:t>
            </a:r>
          </a:p>
          <a:p>
            <a:r>
              <a:rPr lang="en-US" sz="4400" dirty="0" smtClean="0"/>
              <a:t>Would this procedure be an effective way to report abuse in a military prison and why?</a:t>
            </a:r>
          </a:p>
          <a:p>
            <a:r>
              <a:rPr lang="en-US" sz="4400" dirty="0" smtClean="0"/>
              <a:t>+ Speak with International Committee of the Red Cross (ICRC) inspectors.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486137"/>
            <a:ext cx="8592110" cy="873062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to report abuse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40933"/>
            <a:ext cx="9144001" cy="8011826"/>
          </a:xfrm>
        </p:spPr>
        <p:txBody>
          <a:bodyPr>
            <a:noAutofit/>
          </a:bodyPr>
          <a:lstStyle/>
          <a:p>
            <a:endParaRPr lang="en-US" sz="1200" b="1" dirty="0" smtClean="0"/>
          </a:p>
          <a:p>
            <a:endParaRPr lang="en-US" sz="1200" b="1" dirty="0" smtClean="0"/>
          </a:p>
          <a:p>
            <a:r>
              <a:rPr lang="en-US" sz="4400" dirty="0" smtClean="0"/>
              <a:t>Q 6</a:t>
            </a:r>
            <a:r>
              <a:rPr lang="en-US" sz="4400" dirty="0" smtClean="0"/>
              <a:t> C</a:t>
            </a:r>
          </a:p>
          <a:p>
            <a:r>
              <a:rPr lang="en-US" sz="4400" dirty="0" smtClean="0"/>
              <a:t>Would this procedure be an effective way to report abuse in a military prison and why?</a:t>
            </a:r>
          </a:p>
          <a:p>
            <a:r>
              <a:rPr lang="en-US" sz="4400" dirty="0" smtClean="0"/>
              <a:t>+ Contact a well-regarded investigative journalist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367862"/>
            <a:ext cx="8592110" cy="718207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Mandatory reporting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086069"/>
            <a:ext cx="9144001" cy="8066690"/>
          </a:xfrm>
        </p:spPr>
        <p:txBody>
          <a:bodyPr>
            <a:noAutofit/>
          </a:bodyPr>
          <a:lstStyle/>
          <a:p>
            <a:r>
              <a:rPr lang="en-US" sz="4400" dirty="0" smtClean="0"/>
              <a:t>Q </a:t>
            </a:r>
            <a:r>
              <a:rPr lang="en-US" sz="4400" dirty="0" smtClean="0"/>
              <a:t>7</a:t>
            </a:r>
          </a:p>
          <a:p>
            <a:r>
              <a:rPr lang="en-US" sz="3600" dirty="0" smtClean="0"/>
              <a:t>B</a:t>
            </a:r>
            <a:r>
              <a:rPr lang="en-US" sz="3600" dirty="0" smtClean="0"/>
              <a:t>ills </a:t>
            </a:r>
            <a:r>
              <a:rPr lang="en-US" sz="3600" dirty="0" smtClean="0"/>
              <a:t>before</a:t>
            </a:r>
            <a:r>
              <a:rPr lang="en-US" sz="3600" dirty="0" smtClean="0"/>
              <a:t> two state </a:t>
            </a:r>
            <a:r>
              <a:rPr lang="en-US" sz="3600" dirty="0" smtClean="0"/>
              <a:t>legislatures</a:t>
            </a:r>
            <a:r>
              <a:rPr lang="en-US" sz="3600" dirty="0" smtClean="0"/>
              <a:t> require that health providers </a:t>
            </a:r>
            <a:r>
              <a:rPr lang="en-US" sz="3600" dirty="0" smtClean="0"/>
              <a:t>report torture</a:t>
            </a:r>
            <a:r>
              <a:rPr lang="en-US" sz="3600" dirty="0" smtClean="0"/>
              <a:t> of prisoners and other vulnerable patients under penalty of</a:t>
            </a:r>
            <a:r>
              <a:rPr lang="en-US" sz="3600" dirty="0" smtClean="0"/>
              <a:t> loss of </a:t>
            </a:r>
            <a:r>
              <a:rPr lang="en-US" sz="3600" dirty="0" smtClean="0"/>
              <a:t>license.  </a:t>
            </a:r>
            <a:r>
              <a:rPr lang="en-US" sz="3600" dirty="0" smtClean="0"/>
              <a:t>Guidelines and </a:t>
            </a:r>
            <a:r>
              <a:rPr lang="en-US" sz="3600" dirty="0" smtClean="0"/>
              <a:t>w</a:t>
            </a:r>
            <a:r>
              <a:rPr lang="en-US" sz="3600" dirty="0" smtClean="0"/>
              <a:t>histleblower protections are </a:t>
            </a:r>
            <a:r>
              <a:rPr lang="en-US" sz="3600" dirty="0" smtClean="0"/>
              <a:t>provided</a:t>
            </a:r>
            <a:r>
              <a:rPr lang="en-US" sz="3600" dirty="0" smtClean="0"/>
              <a:t>.</a:t>
            </a:r>
          </a:p>
          <a:p>
            <a:endParaRPr lang="en-US" sz="4400" dirty="0" smtClean="0"/>
          </a:p>
          <a:p>
            <a:r>
              <a:rPr lang="en-US" sz="4400" dirty="0" smtClean="0"/>
              <a:t>What is the value of such bills?</a:t>
            </a:r>
            <a:endParaRPr lang="en-US" sz="4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Duty to disobey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4400" dirty="0" smtClean="0"/>
              <a:t>In the name of mission priorities or security, superiors may</a:t>
            </a:r>
            <a:r>
              <a:rPr lang="en-US" sz="4400" dirty="0" smtClean="0"/>
              <a:t> give orders </a:t>
            </a:r>
            <a:r>
              <a:rPr lang="en-US" sz="4400" dirty="0" smtClean="0"/>
              <a:t>that violate health professional ethics and standards of good care, and the health care professional is confronted with</a:t>
            </a:r>
            <a:r>
              <a:rPr lang="en-US" sz="4400" dirty="0" smtClean="0"/>
              <a:t> whether to </a:t>
            </a:r>
            <a:r>
              <a:rPr lang="en-US" sz="4400" dirty="0" smtClean="0"/>
              <a:t>disobey the order.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118224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Assessing torture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endParaRPr lang="en-US" sz="4400" dirty="0" smtClean="0"/>
          </a:p>
          <a:p>
            <a:r>
              <a:rPr lang="en-US" sz="4400" dirty="0" smtClean="0"/>
              <a:t>Diagnostic training and experience can be</a:t>
            </a:r>
            <a:r>
              <a:rPr lang="en-US" sz="4400" dirty="0" smtClean="0"/>
              <a:t> invaluable for assessing evidence </a:t>
            </a:r>
            <a:r>
              <a:rPr lang="en-US" sz="4400" dirty="0" smtClean="0"/>
              <a:t>of </a:t>
            </a:r>
            <a:r>
              <a:rPr lang="en-US" sz="4400" dirty="0" smtClean="0"/>
              <a:t>torture, </a:t>
            </a:r>
            <a:r>
              <a:rPr lang="en-US" sz="4400" dirty="0" smtClean="0"/>
              <a:t>for example, depression and post-traumatic stress disorder (PTSD)</a:t>
            </a:r>
            <a:r>
              <a:rPr lang="en-US" sz="4400" dirty="0" smtClean="0"/>
              <a:t> </a:t>
            </a:r>
            <a:r>
              <a:rPr lang="en-US" sz="4400" dirty="0" smtClean="0"/>
              <a:t>may be signs of</a:t>
            </a:r>
            <a:r>
              <a:rPr lang="en-US" sz="4400" dirty="0" smtClean="0"/>
              <a:t> severe abuse and long </a:t>
            </a:r>
            <a:r>
              <a:rPr lang="en-US" sz="4400" dirty="0" smtClean="0"/>
              <a:t>solitary confinement. </a:t>
            </a:r>
            <a:endParaRPr lang="en-US" sz="44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18265"/>
            <a:ext cx="8592110" cy="1349278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to report abuse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935655"/>
            <a:ext cx="9144001" cy="7217104"/>
          </a:xfrm>
        </p:spPr>
        <p:txBody>
          <a:bodyPr>
            <a:noAutofit/>
          </a:bodyPr>
          <a:lstStyle/>
          <a:p>
            <a:r>
              <a:rPr lang="en-US" sz="4400" dirty="0" smtClean="0"/>
              <a:t>Health </a:t>
            </a:r>
            <a:r>
              <a:rPr lang="en-US" sz="4400" dirty="0" smtClean="0"/>
              <a:t>care professionals </a:t>
            </a:r>
            <a:r>
              <a:rPr lang="en-US" sz="4400" dirty="0" smtClean="0"/>
              <a:t>who</a:t>
            </a:r>
            <a:r>
              <a:rPr lang="en-US" sz="4400" dirty="0" smtClean="0"/>
              <a:t> witness torture or its signs and/or are told by patients about being </a:t>
            </a:r>
            <a:r>
              <a:rPr lang="en-US" sz="4400" dirty="0" smtClean="0"/>
              <a:t>tortured are </a:t>
            </a:r>
            <a:r>
              <a:rPr lang="en-US" sz="4400" dirty="0" smtClean="0"/>
              <a:t>faced with difficult questions about how to report it.</a:t>
            </a:r>
            <a:endParaRPr lang="en-US" sz="44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486136"/>
            <a:ext cx="8592110" cy="1458277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Mandatory reporting of abuse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40933"/>
            <a:ext cx="9144001" cy="8011826"/>
          </a:xfrm>
        </p:spPr>
        <p:txBody>
          <a:bodyPr>
            <a:noAutofit/>
          </a:bodyPr>
          <a:lstStyle/>
          <a:p>
            <a:endParaRPr lang="en-US" sz="1200" b="1" dirty="0" smtClean="0"/>
          </a:p>
          <a:p>
            <a:endParaRPr lang="en-US" sz="1200" b="1" dirty="0" smtClean="0"/>
          </a:p>
          <a:p>
            <a:endParaRPr lang="en-US" sz="4400" dirty="0" smtClean="0"/>
          </a:p>
          <a:p>
            <a:r>
              <a:rPr lang="en-US" sz="4400" dirty="0" smtClean="0"/>
              <a:t>Professional associations advise health care professionals to report inmate </a:t>
            </a:r>
            <a:r>
              <a:rPr lang="en-US" sz="4400" dirty="0" smtClean="0"/>
              <a:t>torture, but mandatory reporting </a:t>
            </a:r>
            <a:r>
              <a:rPr lang="en-US" sz="4400" dirty="0" smtClean="0"/>
              <a:t>is not currently </a:t>
            </a:r>
            <a:r>
              <a:rPr lang="en-US" sz="4400" dirty="0" smtClean="0"/>
              <a:t>enforced by the associations or state licensing boards.</a:t>
            </a:r>
          </a:p>
          <a:p>
            <a:endParaRPr lang="en-US" sz="4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484"/>
            <a:ext cx="7772400" cy="904449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Dual Loyalty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cs typeface="Arial"/>
              </a:rPr>
              <a:t>Q 1</a:t>
            </a:r>
          </a:p>
          <a:p>
            <a:r>
              <a:rPr lang="en-US" sz="6000" dirty="0" smtClean="0"/>
              <a:t>Name four positions that are likely to involve dual </a:t>
            </a:r>
            <a:r>
              <a:rPr lang="en-US" sz="6000" dirty="0" err="1" smtClean="0"/>
              <a:t>loyalities</a:t>
            </a:r>
            <a:r>
              <a:rPr lang="en-US" sz="6000" dirty="0" smtClean="0"/>
              <a:t>.</a:t>
            </a:r>
            <a:endParaRPr lang="en-US" sz="6000" dirty="0"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484"/>
            <a:ext cx="7772400" cy="904449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Dual Loyalty 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A 1</a:t>
            </a:r>
          </a:p>
          <a:p>
            <a:r>
              <a:rPr lang="en-US" sz="4800" dirty="0" smtClean="0"/>
              <a:t>+Military or prison physician, psychologist, nurse, medic</a:t>
            </a:r>
          </a:p>
          <a:p>
            <a:r>
              <a:rPr lang="en-US" sz="4800" dirty="0" smtClean="0"/>
              <a:t>+Physician expert witness</a:t>
            </a:r>
          </a:p>
          <a:p>
            <a:r>
              <a:rPr lang="en-US" sz="4800" dirty="0" smtClean="0"/>
              <a:t>+Police psychologist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70" y="236484"/>
            <a:ext cx="8592110" cy="904449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Dual Loyalty Conflict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0933"/>
            <a:ext cx="9144000" cy="8011826"/>
          </a:xfrm>
        </p:spPr>
        <p:txBody>
          <a:bodyPr>
            <a:noAutofit/>
          </a:bodyPr>
          <a:lstStyle/>
          <a:p>
            <a:r>
              <a:rPr lang="en-US" sz="6000" dirty="0" smtClean="0"/>
              <a:t>Q 2</a:t>
            </a:r>
          </a:p>
          <a:p>
            <a:r>
              <a:rPr lang="en-US" sz="6000" dirty="0" smtClean="0"/>
              <a:t>Give an example of a serious dual loyalty conflict.</a:t>
            </a:r>
            <a:endParaRPr lang="en-US" sz="6000" dirty="0">
              <a:latin typeface="+mj-lt"/>
              <a:cs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217</TotalTime>
  <Words>759</Words>
  <Application>Microsoft Macintosh PowerPoint</Application>
  <PresentationFormat>On-screen Show (4:3)</PresentationFormat>
  <Paragraphs>101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Dual Loyalty</vt:lpstr>
      <vt:lpstr>Dual Loyalty Conflict</vt:lpstr>
      <vt:lpstr>Duty to disobey</vt:lpstr>
      <vt:lpstr>Assessing torture</vt:lpstr>
      <vt:lpstr>How to report abuse</vt:lpstr>
      <vt:lpstr>Mandatory reporting of abuse</vt:lpstr>
      <vt:lpstr>Dual Loyalty</vt:lpstr>
      <vt:lpstr>Dual Loyalty  </vt:lpstr>
      <vt:lpstr>Dual Loyalty Conflict</vt:lpstr>
      <vt:lpstr>Dual Loyalty Conflict</vt:lpstr>
      <vt:lpstr>   resolving Loyalty Conflicts</vt:lpstr>
      <vt:lpstr>   resolving Loyalty Conflicts</vt:lpstr>
      <vt:lpstr>Duty to disobey</vt:lpstr>
      <vt:lpstr>Duty to disobey</vt:lpstr>
      <vt:lpstr>Duty to disobey</vt:lpstr>
      <vt:lpstr>Duty to disobey</vt:lpstr>
      <vt:lpstr>Assessing torture</vt:lpstr>
      <vt:lpstr>Assessing torture</vt:lpstr>
      <vt:lpstr>Assessing torture</vt:lpstr>
      <vt:lpstr>Assessing torture</vt:lpstr>
      <vt:lpstr>How to report abuse</vt:lpstr>
      <vt:lpstr>How to report abuse</vt:lpstr>
      <vt:lpstr>How to report abuse</vt:lpstr>
      <vt:lpstr>Mandatory reporting </vt:lpstr>
    </vt:vector>
  </TitlesOfParts>
  <Company>home 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Loyalty</dc:title>
  <dc:creator>Martha Rothstein</dc:creator>
  <cp:lastModifiedBy>Martha Rothstein</cp:lastModifiedBy>
  <cp:revision>10</cp:revision>
  <dcterms:created xsi:type="dcterms:W3CDTF">2013-07-10T20:27:33Z</dcterms:created>
  <dcterms:modified xsi:type="dcterms:W3CDTF">2013-07-10T21:42:40Z</dcterms:modified>
</cp:coreProperties>
</file>